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56" r:id="rId2"/>
    <p:sldId id="549" r:id="rId3"/>
    <p:sldId id="661" r:id="rId4"/>
    <p:sldId id="659" r:id="rId5"/>
    <p:sldId id="660" r:id="rId6"/>
    <p:sldId id="662" r:id="rId7"/>
    <p:sldId id="663" r:id="rId8"/>
    <p:sldId id="664" r:id="rId9"/>
    <p:sldId id="670" r:id="rId10"/>
    <p:sldId id="665" r:id="rId11"/>
    <p:sldId id="666" r:id="rId12"/>
    <p:sldId id="667" r:id="rId13"/>
    <p:sldId id="668" r:id="rId14"/>
    <p:sldId id="669" r:id="rId15"/>
    <p:sldId id="671" r:id="rId16"/>
    <p:sldId id="672" r:id="rId17"/>
    <p:sldId id="674" r:id="rId18"/>
    <p:sldId id="675" r:id="rId19"/>
    <p:sldId id="676" r:id="rId20"/>
    <p:sldId id="677" r:id="rId21"/>
    <p:sldId id="673" r:id="rId22"/>
    <p:sldId id="678" r:id="rId23"/>
    <p:sldId id="679" r:id="rId24"/>
    <p:sldId id="680" r:id="rId25"/>
    <p:sldId id="681" r:id="rId26"/>
    <p:sldId id="685" r:id="rId27"/>
    <p:sldId id="682" r:id="rId28"/>
    <p:sldId id="683" r:id="rId29"/>
    <p:sldId id="684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713" r:id="rId40"/>
    <p:sldId id="695" r:id="rId41"/>
    <p:sldId id="714" r:id="rId42"/>
    <p:sldId id="696" r:id="rId43"/>
    <p:sldId id="700" r:id="rId44"/>
    <p:sldId id="697" r:id="rId45"/>
    <p:sldId id="698" r:id="rId46"/>
    <p:sldId id="699" r:id="rId47"/>
    <p:sldId id="715" r:id="rId48"/>
    <p:sldId id="705" r:id="rId49"/>
    <p:sldId id="706" r:id="rId50"/>
    <p:sldId id="707" r:id="rId51"/>
    <p:sldId id="708" r:id="rId52"/>
    <p:sldId id="711" r:id="rId53"/>
    <p:sldId id="709" r:id="rId54"/>
    <p:sldId id="710" r:id="rId55"/>
    <p:sldId id="658" r:id="rId5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4"/>
    <a:srgbClr val="FF33CC"/>
    <a:srgbClr val="CCFFCC"/>
    <a:srgbClr val="CCECFF"/>
    <a:srgbClr val="FAF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5" autoAdjust="0"/>
    <p:restoredTop sz="79298" autoAdjust="0"/>
  </p:normalViewPr>
  <p:slideViewPr>
    <p:cSldViewPr>
      <p:cViewPr varScale="1">
        <p:scale>
          <a:sx n="71" d="100"/>
          <a:sy n="71" d="100"/>
        </p:scale>
        <p:origin x="127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48"/>
    </p:cViewPr>
  </p:sorterViewPr>
  <p:notesViewPr>
    <p:cSldViewPr>
      <p:cViewPr varScale="1">
        <p:scale>
          <a:sx n="77" d="100"/>
          <a:sy n="77" d="100"/>
        </p:scale>
        <p:origin x="-2190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1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2352F-C2DD-437B-B4E2-31DD59226BC1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6834D-F05D-411B-81E4-E74E81C27A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52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6427"/>
            <a:ext cx="560832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675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4CE4CE48-13F5-4A9B-95E5-58E69DE696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6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E8D3-03E7-4891-B86D-9CEA9970FCDE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E8D3-03E7-4891-B86D-9CEA9970FCDE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E8D3-03E7-4891-B86D-9CEA9970FCDE}" type="slidenum">
              <a:rPr lang="en-US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E8D3-03E7-4891-B86D-9CEA9970FCDE}" type="slidenum">
              <a:rPr lang="en-US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E8D3-03E7-4891-B86D-9CEA9970FCDE}" type="slidenum">
              <a:rPr lang="en-US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E8D3-03E7-4891-B86D-9CEA9970FCDE}" type="slidenum">
              <a:rPr lang="en-US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6CFAA-7888-448E-8FD7-1C542529FC25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8A1618-C89E-4927-82D1-439A02517E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B7839-3F7B-4B21-8CCA-76068FFE0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5BA84-7DB1-49D9-8FDD-1FEBC9BCE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16C75-0C59-4398-A0BE-6D0867ED28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Verdana" pitchFamily="34" charset="0"/>
              <a:buChar char="–"/>
              <a:defRPr/>
            </a:lvl2pPr>
            <a:lvl3pPr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Ø"/>
              <a:defRPr/>
            </a:lvl4pPr>
            <a:lvl5pPr>
              <a:buFont typeface="Wingdings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549F7-713A-43D0-A1BF-88DCC2627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59E5C-1435-40BF-9DDB-0878185B14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0AC6D-BA9B-4F04-A973-8B806B543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7F30C-5675-4AEA-A396-4EA8BFC55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9A100-6BA4-4A0B-AB14-1123A9435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FE6C7-DB87-4053-A0E1-556D66D38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C4A77-2E70-4F13-B12D-779C28649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FA44C-A00B-4EA5-B7FD-A437E0BE8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7F1551F4-EC5A-4DFF-A9FF-CCAEC66BB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800">
          <a:solidFill>
            <a:srgbClr val="0070C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4274"/>
                </a:solidFill>
              </a:rPr>
              <a:t>Single-Table Queries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2743200"/>
          </a:xfrm>
        </p:spPr>
        <p:txBody>
          <a:bodyPr/>
          <a:lstStyle/>
          <a:p>
            <a:pPr eaLnBrk="1" hangingPunct="1">
              <a:buClr>
                <a:srgbClr val="0070C0"/>
              </a:buClr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AS (alias)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194" name="Picture 2" descr="Example of Alias Clause&#10;&#10; Aliases can be used to make column names more read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59125"/>
            <a:ext cx="6199991" cy="49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CONCAT (or ||)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218" name="Picture 2" descr="Example of Concat operator &#10;&#10;concatenate the first name, middle initial and last nam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92" y="2133600"/>
            <a:ext cx="6399213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Literals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42" name="Picture 2" descr="example how to use concatenate literal value with the columns 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828800"/>
            <a:ext cx="639921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Computed Columns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266" name="Picture 2" descr="Example of code that use computer colum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133600"/>
            <a:ext cx="6399213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Computed Columns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2290" name="Picture 2" descr="Example of code that use computer colum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399213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WHERE Clause – Simple Search Condition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3314" name="Picture 2" descr="where clause&#10;&#10;Example of statement that select the customer where the ship_city is bos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74" y="2514600"/>
            <a:ext cx="6399213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WHERE Clause</a:t>
            </a:r>
            <a:br>
              <a:rPr lang="en-US" dirty="0"/>
            </a:br>
            <a:r>
              <a:rPr lang="en-US" dirty="0"/>
              <a:t>with a  Primary Key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4338" name="Picture 2" descr="Example of where clause with a PK&#10;&#10;the research condition is based on specific PK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590800"/>
            <a:ext cx="6399213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IS NULL Condition in WHERE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6386" name="Picture 2" descr="Where clause with Null condition&#10;&#10;select the customers where the discount is n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399213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IS NOT NULL Condition in WHERE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7410" name="Picture 2" descr="select the customers where the discount is not n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10628"/>
            <a:ext cx="6399213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a Computed Value with a WHERE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8434" name="Picture 2" descr="Another example of where clause:&#10;&#10;Using computed va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39921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Basic Format of SELECT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075" name="Picture 3" descr="Basic Format of SELECT Statement&#10;Select , from ,  where, group by, having, order b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08" y="2514600"/>
            <a:ext cx="639921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098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Compound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9458" name="Picture 2" descr="Another example of where clause:&#10;&#10;Using Compound Conditions with where cla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3" y="2514600"/>
            <a:ext cx="6399213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Compound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 descr="Another example of where clause:&#10;&#10;Using Compound Condi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6399213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5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 another example of where clause:&#10;&#10;Negating a Condition by using NOT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Negating a Condition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399213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66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 of Evaluation 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1506" name="Picture 2" descr="Another example of where clause:&#10;&#10;The order of evaluation in Compound Conditions that contains &quot;and&quot; and &quot;o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19400"/>
            <a:ext cx="6399213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7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BETWEEN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22530" name="Picture 2" descr="BETWEEN Operator&#10;&#10;Example of query that select the customers who have discount between two values using  BETWEEN Opera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43579"/>
            <a:ext cx="6399213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7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NOT Keyword with BETWEEN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3554" name="Picture 2" descr="BETWEEN Operator&#10;&#10;Example of query that select the customers who have discount NOT between two values using NOT   BETWEEN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639921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74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LIKE Operator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/>
              <a:t>LIKE operator</a:t>
            </a:r>
            <a:r>
              <a:rPr lang="en-US" sz="2400" dirty="0"/>
              <a:t> permits the use of wildcards in the WHERE clause to perform string pattern matching</a:t>
            </a:r>
          </a:p>
          <a:p>
            <a:endParaRPr lang="en-US" sz="2400" dirty="0"/>
          </a:p>
          <a:p>
            <a:r>
              <a:rPr lang="en-US" sz="2400" dirty="0"/>
              <a:t>Two patterns can be used:</a:t>
            </a:r>
          </a:p>
          <a:p>
            <a:pPr lvl="1"/>
            <a:r>
              <a:rPr lang="en-US" sz="2000" dirty="0"/>
              <a:t>The percent sign (%) specifies a match to a string of any length (including zero length)</a:t>
            </a:r>
          </a:p>
          <a:p>
            <a:pPr lvl="1"/>
            <a:r>
              <a:rPr lang="en-US" sz="2400" dirty="0"/>
              <a:t>Underscore (_) specifies a match on a single character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6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LIKE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4578" name="Picture 2" descr="Like Operator&#10;example of query that uses LIKE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38400"/>
            <a:ext cx="6399213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7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LIKE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5602" name="Picture 2" descr="Like Operator&#10;example of query that uses LIKE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0"/>
            <a:ext cx="6399213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74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LIKE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6626" name="Picture 2" descr="Like Operator&#10;example of query that uses LIKE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399213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7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Basic Format of SELECT Statement&#10;Select , from ,  where, group by, having, order by&#10;&#10;description each claus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Basic Format of SELECT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39921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412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7650" name="Picture 2" descr="in  Operator&#10;example of query that uses in 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81" y="2819400"/>
            <a:ext cx="6399213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70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OR Instead of 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8674" name="Picture 2" descr="query that use OR instead of 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55" y="2286000"/>
            <a:ext cx="6399213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707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 BY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9698" name="Picture 2" descr="Order By Clause&#10;&#10;How to sort the column value using order b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2650"/>
            <a:ext cx="6399213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707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 BY..DESC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0722" name="Picture 2" descr="Order By Clause&#10;&#10;How to sort the column value in descending order using DESC cla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5650"/>
            <a:ext cx="6399213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707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a ORDER BY Clause with a Relative Column Number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31746" name="Picture 2" descr="Example of sorting data&#10;&#10;Using a ORDER BY Clause with a Relative Column Num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3" y="1981200"/>
            <a:ext cx="639921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579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Using ORDER BY with an Alias Name assigned to a derived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32770" name="Picture 2" descr="Example of sorting data&#10;Using ORDER BY with an Alias Name assigned to a derived Colum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47" y="2057400"/>
            <a:ext cx="639921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579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TRIM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3794" name="Picture 2" descr="TRIM Function&#10;example of using TR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3" y="1638300"/>
            <a:ext cx="6399213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57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UPPER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4819" name="Picture 3" descr="UPPER Functions&#10;example of statement that display the values in upper case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31372"/>
            <a:ext cx="6096000" cy="512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57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LOWER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5842" name="Picture 2" descr="Lower Functions&#10;example of statement that display the values in Lower 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81" y="1676400"/>
            <a:ext cx="6134125" cy="51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55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ROUND &amp; DECIMAL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The </a:t>
            </a:r>
            <a:r>
              <a:rPr lang="en-US" sz="3200" b="1" cap="all" dirty="0"/>
              <a:t>Round</a:t>
            </a:r>
            <a:r>
              <a:rPr lang="en-US" sz="3200" dirty="0"/>
              <a:t> function is used to round a numeric value to the number of decimals specified in the function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The </a:t>
            </a:r>
            <a:r>
              <a:rPr lang="en-US" sz="3200" b="1" cap="all" dirty="0"/>
              <a:t>DECIMAL</a:t>
            </a:r>
            <a:r>
              <a:rPr lang="en-US" sz="3200" dirty="0"/>
              <a:t> function returns a decimal representation of a number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5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*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050" name="Picture 2" descr="Example of select Clause that display all colum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399213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070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ROUND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052" name="Picture 4" descr="Round Function&#10;How to round values using Round function and Trunc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71675"/>
            <a:ext cx="6399213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1" y="5369777"/>
            <a:ext cx="754877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55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ROUND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6866" name="Picture 2" descr="Example:&#10;Round the values in the column order_total to specific decimal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32846"/>
            <a:ext cx="5562600" cy="512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75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DECIMAL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7890" name="Picture 2" descr="Decimal Function&#10;Example that use Decimal func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49794"/>
            <a:ext cx="5409304" cy="513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55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Aggregate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838200"/>
          </a:xfrm>
        </p:spPr>
        <p:txBody>
          <a:bodyPr/>
          <a:lstStyle/>
          <a:p>
            <a:pPr eaLnBrk="1" hangingPunct="1"/>
            <a:r>
              <a:rPr lang="en-US" sz="2400" b="1" dirty="0"/>
              <a:t>Aggregate functions</a:t>
            </a:r>
            <a:r>
              <a:rPr lang="en-US" sz="2400" dirty="0"/>
              <a:t> produce a value from a set of rows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8914" name="Picture 2" descr="Aggregate Functions&#10;Description of 6 Aggregate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57" y="2559050"/>
            <a:ext cx="678323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415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COUNT(*)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9938" name="Picture 2" descr="COUNT(*) Functions&#10;&#10;Example that count number of distinct customers in customer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95600"/>
            <a:ext cx="6399213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55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COUNT (DISTINCT)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0962" name="Picture 2" descr="COUNT (DISTINCT)&#10;example that count distinct va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639921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55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41986" name="Picture 2" descr="Sum Function&#10;example that return total sales for all order in the order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35" y="2590800"/>
            <a:ext cx="6399213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55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 Function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Read pages 178 – 181 and examples 35 – 38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CASE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7106" name="Picture 2" descr="Case Function&#10;&#10;query that retrieve information aout customer from customer table order by category and order to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693275"/>
            <a:ext cx="5638801" cy="514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056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CASE Function&#10;Example of query that retrieve customer name and state for all rows in customer table odered by stat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CASE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656060"/>
            <a:ext cx="5943600" cy="520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36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One Column From a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26" name="Picture 2" descr="Example of select statement that display one colum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45" y="1885950"/>
            <a:ext cx="63992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382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CASE in the WHERE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9154" name="Picture 2" descr="use case with where cla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85" y="2133600"/>
            <a:ext cx="639921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365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DAYS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0178" name="Picture 2" descr="Days Function&#10;&#10;example of query that calculate the difference between two date using Days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90993"/>
            <a:ext cx="54864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365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GROUP BY and HAVING Clauses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The GROUP</a:t>
            </a:r>
            <a:r>
              <a:rPr lang="en-US" sz="2800" b="1" dirty="0"/>
              <a:t> </a:t>
            </a:r>
            <a:r>
              <a:rPr lang="en-US" sz="2800" dirty="0"/>
              <a:t>BY clause works with aggregate functions to group the data in the result set by columns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The HAVING clause can be used to restrict rows in the result set after aggregate functions have been applied to grouped rows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05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GROUP BY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1202" name="Picture 2" descr="GROUP BY Clause&#10;Retrieve Ship city count and average discount for row in customer table and group by ship_city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95475"/>
            <a:ext cx="6399213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333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HAVING Clause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52226" name="Picture 2" descr="HAVING Clause&#10;Example that uses having to retrieve ship city and average discount for all rows in the customers table with an average discount greater than one percent, using group ship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399213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33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GROUP BY &amp; HAVING Clauses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Read pages 187 – 191 and examine examples 45 – 47</a:t>
            </a:r>
          </a:p>
          <a:p>
            <a:pPr eaLnBrk="1" hangingPunct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Multiple Columns From a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Example of select statement:&#10;SELECT Multiple Columns From a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908"/>
            <a:ext cx="6400800" cy="502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62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NULL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123" name="Picture 3" descr="Null Values&#10;&#10;Example:   the column Discount contains  Null va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6399213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 DISTINCT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146" name="Picture 2" descr="No DISTINCT Keyword&#10;&#10;example of ouput that contain duplica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39900"/>
            <a:ext cx="639921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DISTINCT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549F7-713A-43D0-A1BF-88DCC26270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170" name="Picture 2" descr="DISTINCT Keyword &#10;&#10;By adding distinct , the duplication is remov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09800"/>
            <a:ext cx="6399213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904250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5071</TotalTime>
  <Words>463</Words>
  <Application>Microsoft Office PowerPoint</Application>
  <PresentationFormat>On-screen Show (4:3)</PresentationFormat>
  <Paragraphs>177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Times New Roman</vt:lpstr>
      <vt:lpstr>Verdana</vt:lpstr>
      <vt:lpstr>Wingdings</vt:lpstr>
      <vt:lpstr>Profile</vt:lpstr>
      <vt:lpstr>Single-Table Queries</vt:lpstr>
      <vt:lpstr>Basic Format of SELECT Statement</vt:lpstr>
      <vt:lpstr>Basic Format of SELECT Statement</vt:lpstr>
      <vt:lpstr>SELECT *</vt:lpstr>
      <vt:lpstr>SELECT One Column From a Table</vt:lpstr>
      <vt:lpstr>SELECT Multiple Columns From a Table</vt:lpstr>
      <vt:lpstr>NULL Values</vt:lpstr>
      <vt:lpstr>No DISTINCT Keyword</vt:lpstr>
      <vt:lpstr>DISTINCT Keyword</vt:lpstr>
      <vt:lpstr>The AS (alias) Clause</vt:lpstr>
      <vt:lpstr>CONCAT (or ||) Operator</vt:lpstr>
      <vt:lpstr>Using Literals</vt:lpstr>
      <vt:lpstr>Computed Columns</vt:lpstr>
      <vt:lpstr>Computed Columns</vt:lpstr>
      <vt:lpstr>WHERE Clause – Simple Search Condition</vt:lpstr>
      <vt:lpstr>WHERE Clause with a  Primary Key</vt:lpstr>
      <vt:lpstr>IS NULL Condition in WHERE Clause</vt:lpstr>
      <vt:lpstr>IS NOT NULL Condition in WHERE Clause</vt:lpstr>
      <vt:lpstr>Using a Computed Value with a WHERE Clause</vt:lpstr>
      <vt:lpstr>Using Compound Conditions</vt:lpstr>
      <vt:lpstr>Using Compound Conditions</vt:lpstr>
      <vt:lpstr>Negating a Condition</vt:lpstr>
      <vt:lpstr>Order of Evaluation ()</vt:lpstr>
      <vt:lpstr>BETWEEN Operator</vt:lpstr>
      <vt:lpstr>NOT Keyword with BETWEEN Operator</vt:lpstr>
      <vt:lpstr>LIKE Operator</vt:lpstr>
      <vt:lpstr>LIKE Operator</vt:lpstr>
      <vt:lpstr>LIKE Operator</vt:lpstr>
      <vt:lpstr>LIKE Operator</vt:lpstr>
      <vt:lpstr>IN Operator</vt:lpstr>
      <vt:lpstr>Using OR Instead of IN</vt:lpstr>
      <vt:lpstr>ORDER BY Clause</vt:lpstr>
      <vt:lpstr>ORDER BY..DESC Clause</vt:lpstr>
      <vt:lpstr>Using a ORDER BY Clause with a Relative Column Number</vt:lpstr>
      <vt:lpstr>Using ORDER BY with an Alias Name assigned to a derived Column</vt:lpstr>
      <vt:lpstr>TRIM Function</vt:lpstr>
      <vt:lpstr>UPPER Functions</vt:lpstr>
      <vt:lpstr>LOWER Function</vt:lpstr>
      <vt:lpstr>ROUND &amp; DECIMAL Functions</vt:lpstr>
      <vt:lpstr>ROUND Function</vt:lpstr>
      <vt:lpstr>ROUND Function</vt:lpstr>
      <vt:lpstr>DECIMAL Function</vt:lpstr>
      <vt:lpstr>Aggregate Functions</vt:lpstr>
      <vt:lpstr>COUNT(*) Functions</vt:lpstr>
      <vt:lpstr>COUNT (DISTINCT)</vt:lpstr>
      <vt:lpstr>SUM Function</vt:lpstr>
      <vt:lpstr>SUM Function</vt:lpstr>
      <vt:lpstr>CASE Function</vt:lpstr>
      <vt:lpstr>CASE Function</vt:lpstr>
      <vt:lpstr>Using CASE in the WHERE Clause</vt:lpstr>
      <vt:lpstr>DAYS Function</vt:lpstr>
      <vt:lpstr>GROUP BY and HAVING Clauses</vt:lpstr>
      <vt:lpstr>GROUP BY Clause</vt:lpstr>
      <vt:lpstr>HAVING Clause</vt:lpstr>
      <vt:lpstr>GROUP BY &amp; HAVING Clauses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Design</dc:title>
  <dc:creator>Marge Hohly</dc:creator>
  <cp:lastModifiedBy>Rachida Amjoun</cp:lastModifiedBy>
  <cp:revision>318</cp:revision>
  <cp:lastPrinted>2012-09-14T16:56:48Z</cp:lastPrinted>
  <dcterms:created xsi:type="dcterms:W3CDTF">2006-08-29T19:10:25Z</dcterms:created>
  <dcterms:modified xsi:type="dcterms:W3CDTF">2020-09-03T00:14:36Z</dcterms:modified>
</cp:coreProperties>
</file>